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5" roundtripDataSignature="AMtx7mhgoCZK3xJwpKmGrxlxfuS55KRZ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customschemas.google.com/relationships/presentationmetadata" Target="metadata"/><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0" name="Google Shape;7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35" name="Google Shape;23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5" name="Google Shape;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5" name="Google Shape;9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15" name="Google Shape;11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35" name="Google Shape;13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55" name="Google Shape;1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75" name="Google Shape;17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95" name="Google Shape;19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15" name="Google Shape;21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9"/>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a:lvl2pPr>
            <a:lvl3pPr lvl="2" marR="0" algn="l">
              <a:lnSpc>
                <a:spcPct val="100000"/>
              </a:lnSpc>
              <a:spcBef>
                <a:spcPts val="0"/>
              </a:spcBef>
              <a:spcAft>
                <a:spcPts val="0"/>
              </a:spcAft>
              <a:buSzPts val="1400"/>
              <a:buNone/>
              <a:defRPr/>
            </a:lvl3pPr>
            <a:lvl4pPr lvl="3" marR="0" algn="l">
              <a:lnSpc>
                <a:spcPct val="100000"/>
              </a:lnSpc>
              <a:spcBef>
                <a:spcPts val="0"/>
              </a:spcBef>
              <a:spcAft>
                <a:spcPts val="0"/>
              </a:spcAft>
              <a:buSzPts val="1400"/>
              <a:buNone/>
              <a:defRPr/>
            </a:lvl4pPr>
            <a:lvl5pPr lvl="4" marR="0" algn="l">
              <a:lnSpc>
                <a:spcPct val="100000"/>
              </a:lnSpc>
              <a:spcBef>
                <a:spcPts val="0"/>
              </a:spcBef>
              <a:spcAft>
                <a:spcPts val="0"/>
              </a:spcAft>
              <a:buSzPts val="1400"/>
              <a:buNone/>
              <a:defRPr/>
            </a:lvl5pPr>
            <a:lvl6pPr lvl="5" marR="0" algn="l">
              <a:lnSpc>
                <a:spcPct val="100000"/>
              </a:lnSpc>
              <a:spcBef>
                <a:spcPts val="0"/>
              </a:spcBef>
              <a:spcAft>
                <a:spcPts val="0"/>
              </a:spcAft>
              <a:buSzPts val="1400"/>
              <a:buNone/>
              <a:defRPr/>
            </a:lvl6pPr>
            <a:lvl7pPr lvl="6" marR="0" algn="l">
              <a:lnSpc>
                <a:spcPct val="100000"/>
              </a:lnSpc>
              <a:spcBef>
                <a:spcPts val="0"/>
              </a:spcBef>
              <a:spcAft>
                <a:spcPts val="0"/>
              </a:spcAft>
              <a:buSzPts val="1400"/>
              <a:buNone/>
              <a:defRPr/>
            </a:lvl7pPr>
            <a:lvl8pPr lvl="7" marR="0" algn="l">
              <a:lnSpc>
                <a:spcPct val="100000"/>
              </a:lnSpc>
              <a:spcBef>
                <a:spcPts val="0"/>
              </a:spcBef>
              <a:spcAft>
                <a:spcPts val="0"/>
              </a:spcAft>
              <a:buSzPts val="1400"/>
              <a:buNone/>
              <a:defRPr/>
            </a:lvl8pPr>
            <a:lvl9pPr lvl="8" marR="0" algn="l">
              <a:lnSpc>
                <a:spcPct val="100000"/>
              </a:lnSpc>
              <a:spcBef>
                <a:spcPts val="0"/>
              </a:spcBef>
              <a:spcAft>
                <a:spcPts val="0"/>
              </a:spcAft>
              <a:buSzPts val="1400"/>
              <a:buNone/>
              <a:defRPr/>
            </a:lvl9pPr>
          </a:lstStyle>
          <a:p/>
        </p:txBody>
      </p:sp>
      <p:sp>
        <p:nvSpPr>
          <p:cNvPr id="13" name="Google Shape;13;p9"/>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0" name="Google Shape;20;p11"/>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1" name="Google Shape;21;p1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2" name="Google Shape;22;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3" name="Google Shape;23;p1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4" name="Shape 24"/>
        <p:cNvGrpSpPr/>
        <p:nvPr/>
      </p:nvGrpSpPr>
      <p:grpSpPr>
        <a:xfrm>
          <a:off x="0" y="0"/>
          <a:ext cx="0" cy="0"/>
          <a:chOff x="0" y="0"/>
          <a:chExt cx="0" cy="0"/>
        </a:xfrm>
      </p:grpSpPr>
      <p:sp>
        <p:nvSpPr>
          <p:cNvPr id="25" name="Google Shape;25;p12"/>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7" name="Google Shape;27;p12"/>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8" name="Google Shape;28;p12"/>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9" name="Google Shape;29;p12"/>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0" name="Google Shape;30;p1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1" name="Google Shape;31;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2" name="Google Shape;32;p1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3" name="Shape 33"/>
        <p:cNvGrpSpPr/>
        <p:nvPr/>
      </p:nvGrpSpPr>
      <p:grpSpPr>
        <a:xfrm>
          <a:off x="0" y="0"/>
          <a:ext cx="0" cy="0"/>
          <a:chOff x="0" y="0"/>
          <a:chExt cx="0" cy="0"/>
        </a:xfrm>
      </p:grpSpPr>
      <p:sp>
        <p:nvSpPr>
          <p:cNvPr id="34" name="Google Shape;34;p13"/>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6" name="Google Shape;36;p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1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8" name="Shape 38"/>
        <p:cNvGrpSpPr/>
        <p:nvPr/>
      </p:nvGrpSpPr>
      <p:grpSpPr>
        <a:xfrm>
          <a:off x="0" y="0"/>
          <a:ext cx="0" cy="0"/>
          <a:chOff x="0" y="0"/>
          <a:chExt cx="0" cy="0"/>
        </a:xfrm>
      </p:grpSpPr>
      <p:sp>
        <p:nvSpPr>
          <p:cNvPr id="39" name="Google Shape;39;p1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0" name="Google Shape;40;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1" name="Google Shape;41;p1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2" name="Shape 42"/>
        <p:cNvGrpSpPr/>
        <p:nvPr/>
      </p:nvGrpSpPr>
      <p:grpSpPr>
        <a:xfrm>
          <a:off x="0" y="0"/>
          <a:ext cx="0" cy="0"/>
          <a:chOff x="0" y="0"/>
          <a:chExt cx="0" cy="0"/>
        </a:xfrm>
      </p:grpSpPr>
      <p:sp>
        <p:nvSpPr>
          <p:cNvPr id="43" name="Google Shape;43;p15"/>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5"/>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45" name="Google Shape;45;p15"/>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46" name="Google Shape;46;p1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8" name="Google Shape;48;p1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9" name="Shape 49"/>
        <p:cNvGrpSpPr/>
        <p:nvPr/>
      </p:nvGrpSpPr>
      <p:grpSpPr>
        <a:xfrm>
          <a:off x="0" y="0"/>
          <a:ext cx="0" cy="0"/>
          <a:chOff x="0" y="0"/>
          <a:chExt cx="0" cy="0"/>
        </a:xfrm>
      </p:grpSpPr>
      <p:sp>
        <p:nvSpPr>
          <p:cNvPr id="50" name="Google Shape;50;p16"/>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p:nvPr>
            <p:ph idx="2" type="pic"/>
          </p:nvPr>
        </p:nvSpPr>
        <p:spPr>
          <a:xfrm>
            <a:off x="5183187" y="987425"/>
            <a:ext cx="6172199" cy="4873624"/>
          </a:xfrm>
          <a:prstGeom prst="rect">
            <a:avLst/>
          </a:prstGeom>
          <a:noFill/>
          <a:ln>
            <a:noFill/>
          </a:ln>
        </p:spPr>
      </p:sp>
      <p:sp>
        <p:nvSpPr>
          <p:cNvPr id="52" name="Google Shape;52;p16"/>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3" name="Google Shape;53;p16"/>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1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5" name="Google Shape;55;p16"/>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 name="Shape 56"/>
        <p:cNvGrpSpPr/>
        <p:nvPr/>
      </p:nvGrpSpPr>
      <p:grpSpPr>
        <a:xfrm>
          <a:off x="0" y="0"/>
          <a:ext cx="0" cy="0"/>
          <a:chOff x="0" y="0"/>
          <a:chExt cx="0" cy="0"/>
        </a:xfrm>
      </p:grpSpPr>
      <p:sp>
        <p:nvSpPr>
          <p:cNvPr id="57" name="Google Shape;57;p17"/>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7"/>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59" name="Google Shape;59;p1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1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1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2" name="Shape 62"/>
        <p:cNvGrpSpPr/>
        <p:nvPr/>
      </p:nvGrpSpPr>
      <p:grpSpPr>
        <a:xfrm>
          <a:off x="0" y="0"/>
          <a:ext cx="0" cy="0"/>
          <a:chOff x="0" y="0"/>
          <a:chExt cx="0" cy="0"/>
        </a:xfrm>
      </p:grpSpPr>
      <p:sp>
        <p:nvSpPr>
          <p:cNvPr id="63" name="Google Shape;63;p18"/>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65" name="Google Shape;65;p1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stock.adobe.com/es/search?filters%5bcontent_type:photo%5d=1&amp;filters%5bcontent_type:illustration%5d=1&amp;filters%5bcontent_type:zip_vector%5d=1&amp;filters%5bcontent_type:video%5d=1&amp;filters%5bcontent_type:template%5d=1&amp;filters%5bcontent_type:3d%5d=1&amp;filters%5bcontent_type:image%5d=1&amp;k=publicidad+en+supermercado&amp;order=relevance&amp;safe_search=1&amp;search_page=1&amp;search_type=usertyped&amp;acp=&amp;aco=publicidad+en+supermercado&amp;get_facets=0&amp;asset_id=83747407"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pxhere.com/es/photo/903589"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p:nvPr/>
        </p:nvSpPr>
        <p:spPr>
          <a:xfrm>
            <a:off x="2135909" y="2651964"/>
            <a:ext cx="7588333" cy="1211283"/>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CF06_2_1_pasos B_categorías publicidad</a:t>
            </a:r>
            <a:endParaRPr b="0" i="0" sz="14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p:nvPr/>
        </p:nvSpPr>
        <p:spPr>
          <a:xfrm>
            <a:off x="285750" y="1074420"/>
            <a:ext cx="7715250" cy="4754880"/>
          </a:xfrm>
          <a:prstGeom prst="roundRect">
            <a:avLst>
              <a:gd fmla="val 2239"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8" name="Google Shape;238;p26"/>
          <p:cNvCxnSpPr>
            <a:endCxn id="239" idx="2"/>
          </p:cNvCxnSpPr>
          <p:nvPr/>
        </p:nvCxnSpPr>
        <p:spPr>
          <a:xfrm>
            <a:off x="1897252" y="1428810"/>
            <a:ext cx="4461600" cy="22800"/>
          </a:xfrm>
          <a:prstGeom prst="straightConnector1">
            <a:avLst/>
          </a:prstGeom>
          <a:noFill/>
          <a:ln cap="flat" cmpd="sng" w="9525">
            <a:solidFill>
              <a:srgbClr val="757070"/>
            </a:solidFill>
            <a:prstDash val="solid"/>
            <a:round/>
            <a:headEnd len="sm" w="sm" type="none"/>
            <a:tailEnd len="sm" w="sm" type="none"/>
          </a:ln>
        </p:spPr>
      </p:cxnSp>
      <p:sp>
        <p:nvSpPr>
          <p:cNvPr id="240" name="Google Shape;240;p26"/>
          <p:cNvSpPr/>
          <p:nvPr/>
        </p:nvSpPr>
        <p:spPr>
          <a:xfrm>
            <a:off x="514350"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241" name="Google Shape;241;p26"/>
          <p:cNvSpPr/>
          <p:nvPr/>
        </p:nvSpPr>
        <p:spPr>
          <a:xfrm>
            <a:off x="7341795"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sp>
        <p:nvSpPr>
          <p:cNvPr id="242" name="Google Shape;242;p26"/>
          <p:cNvSpPr/>
          <p:nvPr/>
        </p:nvSpPr>
        <p:spPr>
          <a:xfrm>
            <a:off x="149729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271268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244" name="Google Shape;244;p26"/>
          <p:cNvSpPr/>
          <p:nvPr/>
        </p:nvSpPr>
        <p:spPr>
          <a:xfrm>
            <a:off x="392807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245" name="Google Shape;245;p26"/>
          <p:cNvSpPr/>
          <p:nvPr/>
        </p:nvSpPr>
        <p:spPr>
          <a:xfrm>
            <a:off x="4798831" y="1754029"/>
            <a:ext cx="108931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000000"/>
                </a:solidFill>
                <a:latin typeface="Arial"/>
                <a:ea typeface="Arial"/>
                <a:cs typeface="Arial"/>
                <a:sym typeface="Arial"/>
              </a:rPr>
              <a:t>Tecnología digital y otros</a:t>
            </a:r>
            <a:endParaRPr b="0" i="0" sz="1000" u="none" cap="none" strike="noStrike">
              <a:solidFill>
                <a:srgbClr val="000000"/>
              </a:solidFill>
              <a:latin typeface="Arial"/>
              <a:ea typeface="Arial"/>
              <a:cs typeface="Arial"/>
              <a:sym typeface="Arial"/>
            </a:endParaRPr>
          </a:p>
        </p:txBody>
      </p:sp>
      <p:sp>
        <p:nvSpPr>
          <p:cNvPr id="246" name="Google Shape;246;p26"/>
          <p:cNvSpPr/>
          <p:nvPr/>
        </p:nvSpPr>
        <p:spPr>
          <a:xfrm>
            <a:off x="614539" y="2375892"/>
            <a:ext cx="4528923" cy="32316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Actualmente, con el auge de la tecnología digital, hay un mayor uso de pantallas táctiles, proyecciones de video, códigos QR, incluso hay pantallas dinámicas en las que se puede realizar la compra directa del producto a través de los canales digitales, pero en el punto de venta. Este último, conlleva un acompañamiento o soporte técnico en caso de que haya algún inconveniente.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Otros soportes o piezas publicitarias para el punto de venta 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Los carteles </a:t>
            </a:r>
            <a:r>
              <a:rPr lang="es-ES" sz="1200"/>
              <a:t>“</a:t>
            </a:r>
            <a:r>
              <a:rPr b="0" i="0" lang="es-ES" sz="1200" u="none" cap="none" strike="noStrike">
                <a:solidFill>
                  <a:srgbClr val="000000"/>
                </a:solidFill>
                <a:latin typeface="Arial"/>
                <a:ea typeface="Arial"/>
                <a:cs typeface="Arial"/>
                <a:sym typeface="Arial"/>
              </a:rPr>
              <a:t>clásicos</a:t>
            </a:r>
            <a:r>
              <a:rPr lang="es-ES" sz="1200"/>
              <a:t>”</a:t>
            </a:r>
            <a:r>
              <a:rPr b="0" i="0" lang="es-ES" sz="1200" u="none" cap="none" strike="noStrike">
                <a:solidFill>
                  <a:srgbClr val="000000"/>
                </a:solidFill>
                <a:latin typeface="Arial"/>
                <a:ea typeface="Arial"/>
                <a:cs typeface="Arial"/>
                <a:sym typeface="Arial"/>
              </a:rPr>
              <a:t> de interior o exterior.</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Pantallas digitales (pasillos de centros comerciales, puntos de venta de video lineales, pantallas de efectivo, etc.).</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Delimitadores.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Expositores de mostrador y de suelo.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Vinilos.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Folletos.</a:t>
            </a:r>
            <a:endParaRPr b="0" i="0" sz="1400" u="none" cap="none" strike="noStrike">
              <a:solidFill>
                <a:srgbClr val="000000"/>
              </a:solidFill>
              <a:latin typeface="Arial"/>
              <a:ea typeface="Arial"/>
              <a:cs typeface="Arial"/>
              <a:sym typeface="Arial"/>
            </a:endParaRPr>
          </a:p>
        </p:txBody>
      </p:sp>
      <p:sp>
        <p:nvSpPr>
          <p:cNvPr id="247" name="Google Shape;247;p26"/>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8" name="Google Shape;248;p26"/>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49" name="Google Shape;249;p26"/>
          <p:cNvSpPr/>
          <p:nvPr/>
        </p:nvSpPr>
        <p:spPr>
          <a:xfrm>
            <a:off x="8253350" y="4114800"/>
            <a:ext cx="3948174" cy="274319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83820" marR="0" rtl="0" algn="l">
              <a:lnSpc>
                <a:spcPct val="115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rgbClr val="0000FF"/>
                </a:solidFill>
                <a:latin typeface="Arial"/>
                <a:ea typeface="Arial"/>
                <a:cs typeface="Arial"/>
                <a:sym typeface="Arial"/>
              </a:rPr>
              <a:t>https://unsplash.com/photos/U3rUX-UtmTQ</a:t>
            </a:r>
            <a:endParaRPr b="0" i="0" sz="1800" u="none" cap="none" strike="noStrike">
              <a:solidFill>
                <a:schemeClr val="dk1"/>
              </a:solidFill>
              <a:latin typeface="Arial"/>
              <a:ea typeface="Arial"/>
              <a:cs typeface="Arial"/>
              <a:sym typeface="Arial"/>
            </a:endParaRPr>
          </a:p>
        </p:txBody>
      </p:sp>
      <p:pic>
        <p:nvPicPr>
          <p:cNvPr id="250" name="Google Shape;250;p26"/>
          <p:cNvPicPr preferRelativeResize="0"/>
          <p:nvPr/>
        </p:nvPicPr>
        <p:blipFill rotWithShape="1">
          <a:blip r:embed="rId3">
            <a:alphaModFix/>
          </a:blip>
          <a:srcRect b="0" l="0" r="0" t="0"/>
          <a:stretch/>
        </p:blipFill>
        <p:spPr>
          <a:xfrm>
            <a:off x="5395812" y="2434461"/>
            <a:ext cx="2100325" cy="3152016"/>
          </a:xfrm>
          <a:prstGeom prst="rect">
            <a:avLst/>
          </a:prstGeom>
          <a:noFill/>
          <a:ln>
            <a:noFill/>
          </a:ln>
        </p:spPr>
      </p:pic>
      <p:sp>
        <p:nvSpPr>
          <p:cNvPr id="239" name="Google Shape;239;p26"/>
          <p:cNvSpPr/>
          <p:nvPr/>
        </p:nvSpPr>
        <p:spPr>
          <a:xfrm>
            <a:off x="6358852" y="1257300"/>
            <a:ext cx="400050" cy="388620"/>
          </a:xfrm>
          <a:prstGeom prst="ellipse">
            <a:avLst/>
          </a:prstGeom>
          <a:solidFill>
            <a:srgbClr val="E62A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251" name="Google Shape;251;p26"/>
          <p:cNvSpPr/>
          <p:nvPr/>
        </p:nvSpPr>
        <p:spPr>
          <a:xfrm>
            <a:off x="5143462" y="123444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252" name="Google Shape;252;p26"/>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Contenido correspondiente al botón No 9</a:t>
            </a:r>
            <a:endParaRPr b="0" i="0" sz="14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5"/>
          <p:cNvSpPr/>
          <p:nvPr/>
        </p:nvSpPr>
        <p:spPr>
          <a:xfrm>
            <a:off x="285750" y="1074420"/>
            <a:ext cx="7715250" cy="4754880"/>
          </a:xfrm>
          <a:prstGeom prst="roundRect">
            <a:avLst>
              <a:gd fmla="val 2239"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78" name="Google Shape;78;p5"/>
          <p:cNvCxnSpPr/>
          <p:nvPr/>
        </p:nvCxnSpPr>
        <p:spPr>
          <a:xfrm>
            <a:off x="1897342" y="1428750"/>
            <a:ext cx="4861560" cy="0"/>
          </a:xfrm>
          <a:prstGeom prst="straightConnector1">
            <a:avLst/>
          </a:prstGeom>
          <a:noFill/>
          <a:ln cap="flat" cmpd="sng" w="9525">
            <a:solidFill>
              <a:srgbClr val="757070"/>
            </a:solidFill>
            <a:prstDash val="solid"/>
            <a:round/>
            <a:headEnd len="sm" w="sm" type="none"/>
            <a:tailEnd len="sm" w="sm" type="none"/>
          </a:ln>
        </p:spPr>
      </p:cxnSp>
      <p:sp>
        <p:nvSpPr>
          <p:cNvPr id="79" name="Google Shape;79;p5"/>
          <p:cNvSpPr/>
          <p:nvPr/>
        </p:nvSpPr>
        <p:spPr>
          <a:xfrm>
            <a:off x="514350"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80" name="Google Shape;80;p5"/>
          <p:cNvSpPr/>
          <p:nvPr/>
        </p:nvSpPr>
        <p:spPr>
          <a:xfrm>
            <a:off x="7341795"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sp>
        <p:nvSpPr>
          <p:cNvPr id="81" name="Google Shape;81;p5"/>
          <p:cNvSpPr/>
          <p:nvPr/>
        </p:nvSpPr>
        <p:spPr>
          <a:xfrm>
            <a:off x="1497292" y="1257300"/>
            <a:ext cx="400050" cy="388620"/>
          </a:xfrm>
          <a:prstGeom prst="ellipse">
            <a:avLst/>
          </a:prstGeom>
          <a:solidFill>
            <a:srgbClr val="E62A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82" name="Google Shape;82;p5"/>
          <p:cNvSpPr/>
          <p:nvPr/>
        </p:nvSpPr>
        <p:spPr>
          <a:xfrm>
            <a:off x="271268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83" name="Google Shape;83;p5"/>
          <p:cNvSpPr/>
          <p:nvPr/>
        </p:nvSpPr>
        <p:spPr>
          <a:xfrm>
            <a:off x="392807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84" name="Google Shape;84;p5"/>
          <p:cNvSpPr/>
          <p:nvPr/>
        </p:nvSpPr>
        <p:spPr>
          <a:xfrm>
            <a:off x="514346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85" name="Google Shape;85;p5"/>
          <p:cNvSpPr/>
          <p:nvPr/>
        </p:nvSpPr>
        <p:spPr>
          <a:xfrm>
            <a:off x="635885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86" name="Google Shape;86;p5"/>
          <p:cNvSpPr/>
          <p:nvPr/>
        </p:nvSpPr>
        <p:spPr>
          <a:xfrm>
            <a:off x="784578" y="1725930"/>
            <a:ext cx="182547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000000"/>
                </a:solidFill>
                <a:latin typeface="Arial"/>
                <a:ea typeface="Arial"/>
                <a:cs typeface="Arial"/>
                <a:sym typeface="Arial"/>
              </a:rPr>
              <a:t>Expositores semipermanentes</a:t>
            </a:r>
            <a:endParaRPr b="0" i="0" sz="1000" u="none" cap="none" strike="noStrike">
              <a:solidFill>
                <a:srgbClr val="000000"/>
              </a:solidFill>
              <a:latin typeface="Arial"/>
              <a:ea typeface="Arial"/>
              <a:cs typeface="Arial"/>
              <a:sym typeface="Arial"/>
            </a:endParaRPr>
          </a:p>
        </p:txBody>
      </p:sp>
      <p:sp>
        <p:nvSpPr>
          <p:cNvPr id="87" name="Google Shape;87;p5"/>
          <p:cNvSpPr/>
          <p:nvPr/>
        </p:nvSpPr>
        <p:spPr>
          <a:xfrm>
            <a:off x="514350" y="2860447"/>
            <a:ext cx="3033042"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Los expositores semipermanentes son pantallas que se ubican en un centro comercial, gran almacén o supermercado. Las pantallas suelen estar en este espacio entre tres meses o hasta un año y pueden ser parte de una campaña de lanzamiento o relanzamiento de un producto. También son conocidas como pantallas secundarias.</a:t>
            </a:r>
            <a:endParaRPr b="0" i="0" sz="1200" u="none" cap="none" strike="noStrike">
              <a:solidFill>
                <a:srgbClr val="000000"/>
              </a:solidFill>
              <a:latin typeface="Arial"/>
              <a:ea typeface="Arial"/>
              <a:cs typeface="Arial"/>
              <a:sym typeface="Arial"/>
            </a:endParaRPr>
          </a:p>
        </p:txBody>
      </p:sp>
      <p:pic>
        <p:nvPicPr>
          <p:cNvPr descr="Intelligent Digital Signage , Augmented reality marketing and face recognition concept. Interactive artificial intelligence digital advertisement in retail shopping Mall." id="88" name="Google Shape;88;p5"/>
          <p:cNvPicPr preferRelativeResize="0"/>
          <p:nvPr/>
        </p:nvPicPr>
        <p:blipFill rotWithShape="1">
          <a:blip r:embed="rId3">
            <a:alphaModFix/>
          </a:blip>
          <a:srcRect b="0" l="0" r="0" t="0"/>
          <a:stretch/>
        </p:blipFill>
        <p:spPr>
          <a:xfrm>
            <a:off x="3899764" y="2377440"/>
            <a:ext cx="3842081" cy="2555240"/>
          </a:xfrm>
          <a:prstGeom prst="rect">
            <a:avLst/>
          </a:prstGeom>
          <a:noFill/>
          <a:ln>
            <a:noFill/>
          </a:ln>
        </p:spPr>
      </p:pic>
      <p:sp>
        <p:nvSpPr>
          <p:cNvPr id="89" name="Google Shape;89;p5"/>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 name="Google Shape;90;p5"/>
          <p:cNvSpPr txBox="1"/>
          <p:nvPr/>
        </p:nvSpPr>
        <p:spPr>
          <a:xfrm>
            <a:off x="8401051" y="1257300"/>
            <a:ext cx="3619714"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Favor adecuar contenido a la referencia: Pasos A. En total son 9 botones, cada uno con su respectivo texto e imagen.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Este contenido corresponde al botón No 1.</a:t>
            </a:r>
            <a:endParaRPr b="0" i="0" sz="1400" u="none" cap="none" strike="noStrike">
              <a:solidFill>
                <a:schemeClr val="dk1"/>
              </a:solidFill>
              <a:latin typeface="Arial"/>
              <a:ea typeface="Arial"/>
              <a:cs typeface="Arial"/>
              <a:sym typeface="Arial"/>
            </a:endParaRPr>
          </a:p>
        </p:txBody>
      </p:sp>
      <p:sp>
        <p:nvSpPr>
          <p:cNvPr id="91" name="Google Shape;91;p5"/>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92" name="Google Shape;92;p5"/>
          <p:cNvSpPr/>
          <p:nvPr/>
        </p:nvSpPr>
        <p:spPr>
          <a:xfrm>
            <a:off x="8253350" y="4787850"/>
            <a:ext cx="3948174" cy="207014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https://stock.adobe.com/es/images/id/181323792?as_campaign=Freepik&amp;as_content=api&amp;as_audience=srp&amp;tduid=76eba93788147c0d4b35ab3a8245ff2b&amp;as_channel=affiliate&amp;as_campclass=redirect&amp;as_source=arvato&amp;asset_id=181323972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p:nvPr/>
        </p:nvSpPr>
        <p:spPr>
          <a:xfrm>
            <a:off x="285750" y="1074420"/>
            <a:ext cx="7715250" cy="4754880"/>
          </a:xfrm>
          <a:prstGeom prst="roundRect">
            <a:avLst>
              <a:gd fmla="val 2239"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98" name="Google Shape;98;p19"/>
          <p:cNvCxnSpPr/>
          <p:nvPr/>
        </p:nvCxnSpPr>
        <p:spPr>
          <a:xfrm>
            <a:off x="1897342" y="1428750"/>
            <a:ext cx="4861560" cy="0"/>
          </a:xfrm>
          <a:prstGeom prst="straightConnector1">
            <a:avLst/>
          </a:prstGeom>
          <a:noFill/>
          <a:ln cap="flat" cmpd="sng" w="9525">
            <a:solidFill>
              <a:srgbClr val="757070"/>
            </a:solidFill>
            <a:prstDash val="solid"/>
            <a:round/>
            <a:headEnd len="sm" w="sm" type="none"/>
            <a:tailEnd len="sm" w="sm" type="none"/>
          </a:ln>
        </p:spPr>
      </p:cxnSp>
      <p:sp>
        <p:nvSpPr>
          <p:cNvPr id="99" name="Google Shape;99;p19"/>
          <p:cNvSpPr/>
          <p:nvPr/>
        </p:nvSpPr>
        <p:spPr>
          <a:xfrm>
            <a:off x="514350"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100" name="Google Shape;100;p19"/>
          <p:cNvSpPr/>
          <p:nvPr/>
        </p:nvSpPr>
        <p:spPr>
          <a:xfrm>
            <a:off x="7341795"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sp>
        <p:nvSpPr>
          <p:cNvPr id="101" name="Google Shape;101;p19"/>
          <p:cNvSpPr/>
          <p:nvPr/>
        </p:nvSpPr>
        <p:spPr>
          <a:xfrm>
            <a:off x="149729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02" name="Google Shape;102;p19"/>
          <p:cNvSpPr/>
          <p:nvPr/>
        </p:nvSpPr>
        <p:spPr>
          <a:xfrm>
            <a:off x="2712682" y="1257300"/>
            <a:ext cx="400050" cy="388620"/>
          </a:xfrm>
          <a:prstGeom prst="ellipse">
            <a:avLst/>
          </a:prstGeom>
          <a:solidFill>
            <a:srgbClr val="E62A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03" name="Google Shape;103;p19"/>
          <p:cNvSpPr/>
          <p:nvPr/>
        </p:nvSpPr>
        <p:spPr>
          <a:xfrm>
            <a:off x="392807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04" name="Google Shape;104;p19"/>
          <p:cNvSpPr/>
          <p:nvPr/>
        </p:nvSpPr>
        <p:spPr>
          <a:xfrm>
            <a:off x="514346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05" name="Google Shape;105;p19"/>
          <p:cNvSpPr/>
          <p:nvPr/>
        </p:nvSpPr>
        <p:spPr>
          <a:xfrm>
            <a:off x="635885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06" name="Google Shape;106;p19"/>
          <p:cNvSpPr/>
          <p:nvPr/>
        </p:nvSpPr>
        <p:spPr>
          <a:xfrm>
            <a:off x="2138995" y="1761603"/>
            <a:ext cx="154742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000000"/>
                </a:solidFill>
                <a:latin typeface="Arial"/>
                <a:ea typeface="Arial"/>
                <a:cs typeface="Arial"/>
                <a:sym typeface="Arial"/>
              </a:rPr>
              <a:t>Expositores permanentes</a:t>
            </a:r>
            <a:endParaRPr b="0" i="0" sz="1000" u="none" cap="none" strike="noStrike">
              <a:solidFill>
                <a:srgbClr val="000000"/>
              </a:solidFill>
              <a:latin typeface="Arial"/>
              <a:ea typeface="Arial"/>
              <a:cs typeface="Arial"/>
              <a:sym typeface="Arial"/>
            </a:endParaRPr>
          </a:p>
        </p:txBody>
      </p:sp>
      <p:sp>
        <p:nvSpPr>
          <p:cNvPr id="107" name="Google Shape;107;p19"/>
          <p:cNvSpPr/>
          <p:nvPr/>
        </p:nvSpPr>
        <p:spPr>
          <a:xfrm>
            <a:off x="514349" y="2860447"/>
            <a:ext cx="3172069"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Se refiere a expositores electrónicos o análogos que se ubican de forma permanente en un centro comercial, punto de venta o supermercado; también pueden encontrarse en paraderos de buses muy cercanos supermercados.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Usualmente son utilizados por grandes marcas que pueden cubrir los costos de mantenimiento.</a:t>
            </a:r>
            <a:endParaRPr b="0" i="0" sz="1200" u="none" cap="none" strike="noStrike">
              <a:solidFill>
                <a:srgbClr val="000000"/>
              </a:solidFill>
              <a:latin typeface="Arial"/>
              <a:ea typeface="Arial"/>
              <a:cs typeface="Arial"/>
              <a:sym typeface="Arial"/>
            </a:endParaRPr>
          </a:p>
        </p:txBody>
      </p:sp>
      <p:sp>
        <p:nvSpPr>
          <p:cNvPr id="108" name="Google Shape;108;p19"/>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 name="Google Shape;109;p19"/>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Contenido correspondiente al botón No 2</a:t>
            </a:r>
            <a:endParaRPr b="0" i="0" sz="1400" u="none" cap="none" strike="noStrike">
              <a:solidFill>
                <a:schemeClr val="dk1"/>
              </a:solidFill>
              <a:latin typeface="Arial"/>
              <a:ea typeface="Arial"/>
              <a:cs typeface="Arial"/>
              <a:sym typeface="Arial"/>
            </a:endParaRPr>
          </a:p>
        </p:txBody>
      </p:sp>
      <p:sp>
        <p:nvSpPr>
          <p:cNvPr id="110" name="Google Shape;110;p19"/>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11" name="Google Shape;111;p19"/>
          <p:cNvSpPr/>
          <p:nvPr/>
        </p:nvSpPr>
        <p:spPr>
          <a:xfrm>
            <a:off x="8253350" y="4114800"/>
            <a:ext cx="3948174" cy="274319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83820" marR="0" rtl="0" algn="l">
              <a:lnSpc>
                <a:spcPct val="115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rgbClr val="0000FF"/>
                </a:solidFill>
                <a:latin typeface="Arial"/>
                <a:ea typeface="Arial"/>
                <a:cs typeface="Arial"/>
                <a:sym typeface="Arial"/>
                <a:hlinkClick r:id="rId3">
                  <a:extLst>
                    <a:ext uri="{A12FA001-AC4F-418D-AE19-62706E023703}">
                      <ahyp:hlinkClr val="tx"/>
                    </a:ext>
                  </a:extLst>
                </a:hlinkClick>
              </a:rPr>
              <a:t>https://stock.adobe.com/es/search?filters%5Bcontent_type%3Aphoto%5D=1&amp;filters%5Bcontent_type%3Aillustration%5D=1&amp;filters%5Bcontent_type%3Azip_vector%5D=1&amp;filters%5Bcontent_type%3Avideo%5D=1&amp;filters%5Bcontent_type%3Atemplate%5D=1&amp;filters%5Bcontent_type%3A3d%5D=1&amp;filters%5Bcontent_type%3Aimage%5D=1&amp;k=publicidad+en+supermercado&amp;order=relevance&amp;safe_search=1&amp;search_page=1&amp;search_type=usertyped&amp;acp=&amp;aco=publicidad+en+supermercado&amp;get_facets=0&amp;asset_id=83747407</a:t>
            </a:r>
            <a:r>
              <a:rPr b="0" i="0" lang="es-ES" sz="12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supermarket in blurry for background" id="112" name="Google Shape;112;p19"/>
          <p:cNvPicPr preferRelativeResize="0"/>
          <p:nvPr/>
        </p:nvPicPr>
        <p:blipFill rotWithShape="1">
          <a:blip r:embed="rId4">
            <a:alphaModFix/>
          </a:blip>
          <a:srcRect b="0" l="0" r="0" t="0"/>
          <a:stretch/>
        </p:blipFill>
        <p:spPr>
          <a:xfrm>
            <a:off x="3898190" y="2456487"/>
            <a:ext cx="3843655" cy="256224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p:nvPr/>
        </p:nvSpPr>
        <p:spPr>
          <a:xfrm>
            <a:off x="285750" y="1074420"/>
            <a:ext cx="7715250" cy="4754880"/>
          </a:xfrm>
          <a:prstGeom prst="roundRect">
            <a:avLst>
              <a:gd fmla="val 2239"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18" name="Google Shape;118;p20"/>
          <p:cNvCxnSpPr/>
          <p:nvPr/>
        </p:nvCxnSpPr>
        <p:spPr>
          <a:xfrm>
            <a:off x="1897342" y="1428750"/>
            <a:ext cx="4861560" cy="0"/>
          </a:xfrm>
          <a:prstGeom prst="straightConnector1">
            <a:avLst/>
          </a:prstGeom>
          <a:noFill/>
          <a:ln cap="flat" cmpd="sng" w="9525">
            <a:solidFill>
              <a:srgbClr val="757070"/>
            </a:solidFill>
            <a:prstDash val="solid"/>
            <a:round/>
            <a:headEnd len="sm" w="sm" type="none"/>
            <a:tailEnd len="sm" w="sm" type="none"/>
          </a:ln>
        </p:spPr>
      </p:cxnSp>
      <p:sp>
        <p:nvSpPr>
          <p:cNvPr id="119" name="Google Shape;119;p20"/>
          <p:cNvSpPr/>
          <p:nvPr/>
        </p:nvSpPr>
        <p:spPr>
          <a:xfrm>
            <a:off x="514350"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120" name="Google Shape;120;p20"/>
          <p:cNvSpPr/>
          <p:nvPr/>
        </p:nvSpPr>
        <p:spPr>
          <a:xfrm>
            <a:off x="7341795"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sp>
        <p:nvSpPr>
          <p:cNvPr id="121" name="Google Shape;121;p20"/>
          <p:cNvSpPr/>
          <p:nvPr/>
        </p:nvSpPr>
        <p:spPr>
          <a:xfrm>
            <a:off x="149729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22" name="Google Shape;122;p20"/>
          <p:cNvSpPr/>
          <p:nvPr/>
        </p:nvSpPr>
        <p:spPr>
          <a:xfrm>
            <a:off x="271268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23" name="Google Shape;123;p20"/>
          <p:cNvSpPr/>
          <p:nvPr/>
        </p:nvSpPr>
        <p:spPr>
          <a:xfrm>
            <a:off x="3928072" y="1257300"/>
            <a:ext cx="400050" cy="388620"/>
          </a:xfrm>
          <a:prstGeom prst="ellipse">
            <a:avLst/>
          </a:prstGeom>
          <a:solidFill>
            <a:srgbClr val="E62A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24" name="Google Shape;124;p20"/>
          <p:cNvSpPr/>
          <p:nvPr/>
        </p:nvSpPr>
        <p:spPr>
          <a:xfrm>
            <a:off x="514346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25" name="Google Shape;125;p20"/>
          <p:cNvSpPr/>
          <p:nvPr/>
        </p:nvSpPr>
        <p:spPr>
          <a:xfrm>
            <a:off x="635885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26" name="Google Shape;126;p20"/>
          <p:cNvSpPr/>
          <p:nvPr/>
        </p:nvSpPr>
        <p:spPr>
          <a:xfrm>
            <a:off x="3509783" y="1744489"/>
            <a:ext cx="123662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1" lang="es-ES" sz="1000" u="none" cap="none" strike="noStrike">
                <a:solidFill>
                  <a:srgbClr val="000000"/>
                </a:solidFill>
                <a:latin typeface="Arial"/>
                <a:ea typeface="Arial"/>
                <a:cs typeface="Arial"/>
                <a:sym typeface="Arial"/>
              </a:rPr>
              <a:t>Display</a:t>
            </a:r>
            <a:r>
              <a:rPr b="1" i="0" lang="es-ES" sz="1000" u="none" cap="none" strike="noStrike">
                <a:solidFill>
                  <a:srgbClr val="000000"/>
                </a:solidFill>
                <a:latin typeface="Arial"/>
                <a:ea typeface="Arial"/>
                <a:cs typeface="Arial"/>
                <a:sym typeface="Arial"/>
              </a:rPr>
              <a:t> o glorificador</a:t>
            </a:r>
            <a:endParaRPr b="0" i="0" sz="1000" u="none" cap="none" strike="noStrike">
              <a:solidFill>
                <a:srgbClr val="000000"/>
              </a:solidFill>
              <a:latin typeface="Arial"/>
              <a:ea typeface="Arial"/>
              <a:cs typeface="Arial"/>
              <a:sym typeface="Arial"/>
            </a:endParaRPr>
          </a:p>
        </p:txBody>
      </p:sp>
      <p:sp>
        <p:nvSpPr>
          <p:cNvPr id="127" name="Google Shape;127;p20"/>
          <p:cNvSpPr/>
          <p:nvPr/>
        </p:nvSpPr>
        <p:spPr>
          <a:xfrm>
            <a:off x="514350" y="2860447"/>
            <a:ext cx="299543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Este es uno de los elementos más comunes y exitosos de la publicidad en el punto de venta. Sus diseños son muy variados, se pueden presentar en diferentes formatos y materiales, aunque el más común es el cartón.</a:t>
            </a:r>
            <a:endParaRPr b="0" i="0" sz="1400" u="none" cap="none" strike="noStrike">
              <a:solidFill>
                <a:srgbClr val="000000"/>
              </a:solidFill>
              <a:latin typeface="Arial"/>
              <a:ea typeface="Arial"/>
              <a:cs typeface="Arial"/>
              <a:sym typeface="Arial"/>
            </a:endParaRPr>
          </a:p>
        </p:txBody>
      </p:sp>
      <p:sp>
        <p:nvSpPr>
          <p:cNvPr id="128" name="Google Shape;128;p20"/>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 name="Google Shape;129;p20"/>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a:off x="8253350" y="4114800"/>
            <a:ext cx="3948174" cy="274319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83820" marR="0" rtl="0" algn="l">
              <a:lnSpc>
                <a:spcPct val="115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rgbClr val="0000FF"/>
                </a:solidFill>
                <a:latin typeface="Arial"/>
                <a:ea typeface="Arial"/>
                <a:cs typeface="Arial"/>
                <a:sym typeface="Arial"/>
              </a:rPr>
              <a:t>https://pixnio.com/media/polish-cosmetics-colorful-manicure-colors</a:t>
            </a:r>
            <a:endParaRPr b="0" i="0" sz="1800" u="none" cap="none" strike="noStrike">
              <a:solidFill>
                <a:schemeClr val="dk1"/>
              </a:solidFill>
              <a:latin typeface="Arial"/>
              <a:ea typeface="Arial"/>
              <a:cs typeface="Arial"/>
              <a:sym typeface="Arial"/>
            </a:endParaRPr>
          </a:p>
        </p:txBody>
      </p:sp>
      <p:pic>
        <p:nvPicPr>
          <p:cNvPr id="131" name="Google Shape;131;p20"/>
          <p:cNvPicPr preferRelativeResize="0"/>
          <p:nvPr/>
        </p:nvPicPr>
        <p:blipFill rotWithShape="1">
          <a:blip r:embed="rId3">
            <a:alphaModFix/>
          </a:blip>
          <a:srcRect b="0" l="0" r="0" t="0"/>
          <a:stretch/>
        </p:blipFill>
        <p:spPr>
          <a:xfrm>
            <a:off x="3848563" y="2460337"/>
            <a:ext cx="3693257" cy="2461292"/>
          </a:xfrm>
          <a:prstGeom prst="rect">
            <a:avLst/>
          </a:prstGeom>
          <a:noFill/>
          <a:ln>
            <a:noFill/>
          </a:ln>
        </p:spPr>
      </p:pic>
      <p:sp>
        <p:nvSpPr>
          <p:cNvPr id="132" name="Google Shape;132;p20"/>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Contenido correspondiente al botón No 3</a:t>
            </a:r>
            <a:endParaRPr b="0" i="0" sz="14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p:nvPr/>
        </p:nvSpPr>
        <p:spPr>
          <a:xfrm>
            <a:off x="285750" y="1074420"/>
            <a:ext cx="7715250" cy="4754880"/>
          </a:xfrm>
          <a:prstGeom prst="roundRect">
            <a:avLst>
              <a:gd fmla="val 2239"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38" name="Google Shape;138;p21"/>
          <p:cNvCxnSpPr/>
          <p:nvPr/>
        </p:nvCxnSpPr>
        <p:spPr>
          <a:xfrm>
            <a:off x="1897342" y="1428750"/>
            <a:ext cx="4861560" cy="0"/>
          </a:xfrm>
          <a:prstGeom prst="straightConnector1">
            <a:avLst/>
          </a:prstGeom>
          <a:noFill/>
          <a:ln cap="flat" cmpd="sng" w="9525">
            <a:solidFill>
              <a:srgbClr val="757070"/>
            </a:solidFill>
            <a:prstDash val="solid"/>
            <a:round/>
            <a:headEnd len="sm" w="sm" type="none"/>
            <a:tailEnd len="sm" w="sm" type="none"/>
          </a:ln>
        </p:spPr>
      </p:cxnSp>
      <p:sp>
        <p:nvSpPr>
          <p:cNvPr id="139" name="Google Shape;139;p21"/>
          <p:cNvSpPr/>
          <p:nvPr/>
        </p:nvSpPr>
        <p:spPr>
          <a:xfrm>
            <a:off x="514350"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140" name="Google Shape;140;p21"/>
          <p:cNvSpPr/>
          <p:nvPr/>
        </p:nvSpPr>
        <p:spPr>
          <a:xfrm>
            <a:off x="7341795"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sp>
        <p:nvSpPr>
          <p:cNvPr id="141" name="Google Shape;141;p21"/>
          <p:cNvSpPr/>
          <p:nvPr/>
        </p:nvSpPr>
        <p:spPr>
          <a:xfrm>
            <a:off x="149729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a:off x="271268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a:off x="392807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a:off x="5143462" y="1257300"/>
            <a:ext cx="400050" cy="388620"/>
          </a:xfrm>
          <a:prstGeom prst="ellipse">
            <a:avLst/>
          </a:prstGeom>
          <a:solidFill>
            <a:srgbClr val="E62A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45" name="Google Shape;145;p21"/>
          <p:cNvSpPr/>
          <p:nvPr/>
        </p:nvSpPr>
        <p:spPr>
          <a:xfrm>
            <a:off x="635885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46" name="Google Shape;146;p21"/>
          <p:cNvSpPr/>
          <p:nvPr/>
        </p:nvSpPr>
        <p:spPr>
          <a:xfrm>
            <a:off x="4842858" y="1761603"/>
            <a:ext cx="100125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000000"/>
                </a:solidFill>
                <a:latin typeface="Arial"/>
                <a:ea typeface="Arial"/>
                <a:cs typeface="Arial"/>
                <a:sym typeface="Arial"/>
              </a:rPr>
              <a:t>Exhibidores de piso</a:t>
            </a:r>
            <a:endParaRPr b="0" i="0" sz="1000" u="none" cap="none" strike="noStrike">
              <a:solidFill>
                <a:srgbClr val="000000"/>
              </a:solidFill>
              <a:latin typeface="Arial"/>
              <a:ea typeface="Arial"/>
              <a:cs typeface="Arial"/>
              <a:sym typeface="Arial"/>
            </a:endParaRPr>
          </a:p>
        </p:txBody>
      </p:sp>
      <p:sp>
        <p:nvSpPr>
          <p:cNvPr id="147" name="Google Shape;147;p21"/>
          <p:cNvSpPr/>
          <p:nvPr/>
        </p:nvSpPr>
        <p:spPr>
          <a:xfrm>
            <a:off x="514350" y="2860447"/>
            <a:ext cx="3051810"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Son una especie de estanterías en cartón o algún material fuerte, que permite exhibir el producto de forma llamativa y de fácil alcance para el usuario y brindando un valor agregado a la marca.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El exhibidor de piso se utiliza, preferiblemente, para el lanzamiento o promoción de un producto teniendo como resultado un mayor impacto y aumento en las ventas.</a:t>
            </a:r>
            <a:endParaRPr b="0" i="0" sz="1400" u="none" cap="none" strike="noStrike">
              <a:solidFill>
                <a:srgbClr val="000000"/>
              </a:solidFill>
              <a:latin typeface="Arial"/>
              <a:ea typeface="Arial"/>
              <a:cs typeface="Arial"/>
              <a:sym typeface="Arial"/>
            </a:endParaRPr>
          </a:p>
        </p:txBody>
      </p:sp>
      <p:sp>
        <p:nvSpPr>
          <p:cNvPr id="148" name="Google Shape;148;p21"/>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9" name="Google Shape;149;p21"/>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50" name="Google Shape;150;p21"/>
          <p:cNvSpPr/>
          <p:nvPr/>
        </p:nvSpPr>
        <p:spPr>
          <a:xfrm>
            <a:off x="8253350" y="4787850"/>
            <a:ext cx="3948174" cy="207014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83820" marR="0" rtl="0" algn="l">
              <a:lnSpc>
                <a:spcPct val="115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rgbClr val="0000FF"/>
                </a:solidFill>
                <a:latin typeface="Arial"/>
                <a:ea typeface="Arial"/>
                <a:cs typeface="Arial"/>
                <a:sym typeface="Arial"/>
                <a:hlinkClick r:id="rId3">
                  <a:extLst>
                    <a:ext uri="{A12FA001-AC4F-418D-AE19-62706E023703}">
                      <ahyp:hlinkClr val="tx"/>
                    </a:ext>
                  </a:extLst>
                </a:hlinkClick>
              </a:rPr>
              <a:t>https://pxhere.com/es/photo/903589</a:t>
            </a:r>
            <a:endParaRPr b="0" i="0" sz="1200" u="sng" cap="none" strike="noStrike">
              <a:solidFill>
                <a:srgbClr val="0000FF"/>
              </a:solidFill>
              <a:latin typeface="Arial"/>
              <a:ea typeface="Arial"/>
              <a:cs typeface="Arial"/>
              <a:sym typeface="Arial"/>
            </a:endParaRPr>
          </a:p>
          <a:p>
            <a:pPr indent="0" lvl="0" marL="83820" marR="0" rtl="0" algn="l">
              <a:lnSpc>
                <a:spcPct val="115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https://i1.wp.com/creativegroup.com.co/wp-content/uploads/2020/01/banner-exh-piso.jpg?w=1428&amp;ssl=1 </a:t>
            </a:r>
            <a:endParaRPr b="0" i="0" sz="1400" u="none" cap="none" strike="noStrike">
              <a:solidFill>
                <a:srgbClr val="000000"/>
              </a:solidFill>
              <a:latin typeface="Arial"/>
              <a:ea typeface="Arial"/>
              <a:cs typeface="Arial"/>
              <a:sym typeface="Arial"/>
            </a:endParaRPr>
          </a:p>
          <a:p>
            <a:pPr indent="0" lvl="0" marL="8382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51" name="Google Shape;151;p21"/>
          <p:cNvPicPr preferRelativeResize="0"/>
          <p:nvPr/>
        </p:nvPicPr>
        <p:blipFill rotWithShape="1">
          <a:blip r:embed="rId4">
            <a:alphaModFix/>
          </a:blip>
          <a:srcRect b="0" l="0" r="0" t="0"/>
          <a:stretch/>
        </p:blipFill>
        <p:spPr>
          <a:xfrm>
            <a:off x="3857432" y="2670096"/>
            <a:ext cx="3765955" cy="2504360"/>
          </a:xfrm>
          <a:prstGeom prst="rect">
            <a:avLst/>
          </a:prstGeom>
          <a:noFill/>
          <a:ln>
            <a:noFill/>
          </a:ln>
        </p:spPr>
      </p:pic>
      <p:sp>
        <p:nvSpPr>
          <p:cNvPr id="152" name="Google Shape;152;p21"/>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Contenido correspondiente al botón No 4</a:t>
            </a:r>
            <a:endParaRPr b="0" i="0" sz="14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p:nvPr/>
        </p:nvSpPr>
        <p:spPr>
          <a:xfrm>
            <a:off x="285750" y="1074420"/>
            <a:ext cx="7715250" cy="4754880"/>
          </a:xfrm>
          <a:prstGeom prst="roundRect">
            <a:avLst>
              <a:gd fmla="val 2239"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58" name="Google Shape;158;p22"/>
          <p:cNvCxnSpPr/>
          <p:nvPr/>
        </p:nvCxnSpPr>
        <p:spPr>
          <a:xfrm>
            <a:off x="1897342" y="1428750"/>
            <a:ext cx="4861560" cy="0"/>
          </a:xfrm>
          <a:prstGeom prst="straightConnector1">
            <a:avLst/>
          </a:prstGeom>
          <a:noFill/>
          <a:ln cap="flat" cmpd="sng" w="9525">
            <a:solidFill>
              <a:srgbClr val="757070"/>
            </a:solidFill>
            <a:prstDash val="solid"/>
            <a:round/>
            <a:headEnd len="sm" w="sm" type="none"/>
            <a:tailEnd len="sm" w="sm" type="none"/>
          </a:ln>
        </p:spPr>
      </p:cxnSp>
      <p:sp>
        <p:nvSpPr>
          <p:cNvPr id="159" name="Google Shape;159;p22"/>
          <p:cNvSpPr/>
          <p:nvPr/>
        </p:nvSpPr>
        <p:spPr>
          <a:xfrm>
            <a:off x="514350"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160" name="Google Shape;160;p22"/>
          <p:cNvSpPr/>
          <p:nvPr/>
        </p:nvSpPr>
        <p:spPr>
          <a:xfrm>
            <a:off x="7341795"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sp>
        <p:nvSpPr>
          <p:cNvPr id="161" name="Google Shape;161;p22"/>
          <p:cNvSpPr/>
          <p:nvPr/>
        </p:nvSpPr>
        <p:spPr>
          <a:xfrm>
            <a:off x="149729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62" name="Google Shape;162;p22"/>
          <p:cNvSpPr/>
          <p:nvPr/>
        </p:nvSpPr>
        <p:spPr>
          <a:xfrm>
            <a:off x="271268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63" name="Google Shape;163;p22"/>
          <p:cNvSpPr/>
          <p:nvPr/>
        </p:nvSpPr>
        <p:spPr>
          <a:xfrm>
            <a:off x="392807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64" name="Google Shape;164;p22"/>
          <p:cNvSpPr/>
          <p:nvPr/>
        </p:nvSpPr>
        <p:spPr>
          <a:xfrm>
            <a:off x="514346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65" name="Google Shape;165;p22"/>
          <p:cNvSpPr/>
          <p:nvPr/>
        </p:nvSpPr>
        <p:spPr>
          <a:xfrm>
            <a:off x="6358852" y="1257300"/>
            <a:ext cx="400050" cy="388620"/>
          </a:xfrm>
          <a:prstGeom prst="ellipse">
            <a:avLst/>
          </a:prstGeom>
          <a:solidFill>
            <a:srgbClr val="E62A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66" name="Google Shape;166;p22"/>
          <p:cNvSpPr/>
          <p:nvPr/>
        </p:nvSpPr>
        <p:spPr>
          <a:xfrm>
            <a:off x="6058248" y="1828800"/>
            <a:ext cx="100125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000000"/>
                </a:solidFill>
                <a:latin typeface="Arial"/>
                <a:ea typeface="Arial"/>
                <a:cs typeface="Arial"/>
                <a:sym typeface="Arial"/>
              </a:rPr>
              <a:t>Rejillas</a:t>
            </a:r>
            <a:endParaRPr b="0" i="0" sz="1000" u="none" cap="none" strike="noStrike">
              <a:solidFill>
                <a:srgbClr val="000000"/>
              </a:solidFill>
              <a:latin typeface="Arial"/>
              <a:ea typeface="Arial"/>
              <a:cs typeface="Arial"/>
              <a:sym typeface="Arial"/>
            </a:endParaRPr>
          </a:p>
        </p:txBody>
      </p:sp>
      <p:sp>
        <p:nvSpPr>
          <p:cNvPr id="167" name="Google Shape;167;p22"/>
          <p:cNvSpPr/>
          <p:nvPr/>
        </p:nvSpPr>
        <p:spPr>
          <a:xfrm>
            <a:off x="514350" y="2860447"/>
            <a:ext cx="3051810"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Las rejillas son usadas en el punto de venta en las esquinas o terminaciones de las estanterías, justo para “interrumpir” el tráfico visual de los consumidores.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También pueden aparecer al lado de las cajas registradores, justo antes de pagar por los productos que se llevan los consumidores. Son de larga duración y su éxito puede depender de la rotación del producto o los cambios en el surtido.</a:t>
            </a:r>
            <a:endParaRPr b="0" i="0" sz="1400" u="none" cap="none" strike="noStrike">
              <a:solidFill>
                <a:srgbClr val="000000"/>
              </a:solidFill>
              <a:latin typeface="Arial"/>
              <a:ea typeface="Arial"/>
              <a:cs typeface="Arial"/>
              <a:sym typeface="Arial"/>
            </a:endParaRPr>
          </a:p>
        </p:txBody>
      </p:sp>
      <p:sp>
        <p:nvSpPr>
          <p:cNvPr id="168" name="Google Shape;168;p22"/>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9" name="Google Shape;169;p22"/>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70" name="Google Shape;170;p22"/>
          <p:cNvSpPr/>
          <p:nvPr/>
        </p:nvSpPr>
        <p:spPr>
          <a:xfrm>
            <a:off x="8253350" y="4114800"/>
            <a:ext cx="3948174" cy="274319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83820" marR="0" rtl="0" algn="l">
              <a:lnSpc>
                <a:spcPct val="115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rgbClr val="0000FF"/>
                </a:solidFill>
                <a:latin typeface="Arial"/>
                <a:ea typeface="Arial"/>
                <a:cs typeface="Arial"/>
                <a:sym typeface="Arial"/>
              </a:rPr>
              <a:t>https://pxhere.com/es/photo/686260</a:t>
            </a:r>
            <a:endParaRPr b="0" i="0" sz="1800" u="none" cap="none" strike="noStrike">
              <a:solidFill>
                <a:schemeClr val="dk1"/>
              </a:solidFill>
              <a:latin typeface="Arial"/>
              <a:ea typeface="Arial"/>
              <a:cs typeface="Arial"/>
              <a:sym typeface="Arial"/>
            </a:endParaRPr>
          </a:p>
        </p:txBody>
      </p:sp>
      <p:pic>
        <p:nvPicPr>
          <p:cNvPr id="171" name="Google Shape;171;p22"/>
          <p:cNvPicPr preferRelativeResize="0"/>
          <p:nvPr/>
        </p:nvPicPr>
        <p:blipFill rotWithShape="1">
          <a:blip r:embed="rId3">
            <a:alphaModFix/>
          </a:blip>
          <a:srcRect b="0" l="0" r="0" t="0"/>
          <a:stretch/>
        </p:blipFill>
        <p:spPr>
          <a:xfrm>
            <a:off x="3973849" y="2488896"/>
            <a:ext cx="3619462" cy="2714597"/>
          </a:xfrm>
          <a:prstGeom prst="rect">
            <a:avLst/>
          </a:prstGeom>
          <a:noFill/>
          <a:ln>
            <a:noFill/>
          </a:ln>
        </p:spPr>
      </p:pic>
      <p:sp>
        <p:nvSpPr>
          <p:cNvPr id="172" name="Google Shape;172;p22"/>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Contenido correspondiente al botón No 5</a:t>
            </a:r>
            <a:endParaRPr b="0" i="0" sz="14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p:nvPr/>
        </p:nvSpPr>
        <p:spPr>
          <a:xfrm>
            <a:off x="285750" y="1074420"/>
            <a:ext cx="7715250" cy="4754880"/>
          </a:xfrm>
          <a:prstGeom prst="roundRect">
            <a:avLst>
              <a:gd fmla="val 2239"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8" name="Google Shape;178;p23"/>
          <p:cNvCxnSpPr/>
          <p:nvPr/>
        </p:nvCxnSpPr>
        <p:spPr>
          <a:xfrm>
            <a:off x="1897342" y="1428750"/>
            <a:ext cx="4861560" cy="0"/>
          </a:xfrm>
          <a:prstGeom prst="straightConnector1">
            <a:avLst/>
          </a:prstGeom>
          <a:noFill/>
          <a:ln cap="flat" cmpd="sng" w="9525">
            <a:solidFill>
              <a:srgbClr val="757070"/>
            </a:solidFill>
            <a:prstDash val="solid"/>
            <a:round/>
            <a:headEnd len="sm" w="sm" type="none"/>
            <a:tailEnd len="sm" w="sm" type="none"/>
          </a:ln>
        </p:spPr>
      </p:cxnSp>
      <p:sp>
        <p:nvSpPr>
          <p:cNvPr id="179" name="Google Shape;179;p23"/>
          <p:cNvSpPr/>
          <p:nvPr/>
        </p:nvSpPr>
        <p:spPr>
          <a:xfrm>
            <a:off x="514350"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180" name="Google Shape;180;p23"/>
          <p:cNvSpPr/>
          <p:nvPr/>
        </p:nvSpPr>
        <p:spPr>
          <a:xfrm>
            <a:off x="7341795"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sp>
        <p:nvSpPr>
          <p:cNvPr id="181" name="Google Shape;181;p23"/>
          <p:cNvSpPr/>
          <p:nvPr/>
        </p:nvSpPr>
        <p:spPr>
          <a:xfrm>
            <a:off x="149729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82" name="Google Shape;182;p23"/>
          <p:cNvSpPr/>
          <p:nvPr/>
        </p:nvSpPr>
        <p:spPr>
          <a:xfrm>
            <a:off x="392807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183" name="Google Shape;183;p23"/>
          <p:cNvSpPr/>
          <p:nvPr/>
        </p:nvSpPr>
        <p:spPr>
          <a:xfrm>
            <a:off x="514346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184" name="Google Shape;184;p23"/>
          <p:cNvSpPr/>
          <p:nvPr/>
        </p:nvSpPr>
        <p:spPr>
          <a:xfrm>
            <a:off x="635885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a:off x="2368051" y="1783081"/>
            <a:ext cx="108931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1" lang="es-ES" sz="1000" u="none" cap="none" strike="noStrike">
                <a:solidFill>
                  <a:srgbClr val="000000"/>
                </a:solidFill>
                <a:latin typeface="Arial"/>
                <a:ea typeface="Arial"/>
                <a:cs typeface="Arial"/>
                <a:sym typeface="Arial"/>
              </a:rPr>
              <a:t>Floor graphics</a:t>
            </a:r>
            <a:endParaRPr b="0" i="1" sz="1000" u="none" cap="none" strike="noStrike">
              <a:solidFill>
                <a:srgbClr val="000000"/>
              </a:solidFill>
              <a:latin typeface="Arial"/>
              <a:ea typeface="Arial"/>
              <a:cs typeface="Arial"/>
              <a:sym typeface="Arial"/>
            </a:endParaRPr>
          </a:p>
        </p:txBody>
      </p:sp>
      <p:sp>
        <p:nvSpPr>
          <p:cNvPr id="186" name="Google Shape;186;p23"/>
          <p:cNvSpPr/>
          <p:nvPr/>
        </p:nvSpPr>
        <p:spPr>
          <a:xfrm>
            <a:off x="514350" y="2860447"/>
            <a:ext cx="305181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Son una especie de calcomanía o papel adhesivo, con diseño atractivo y son impresos para aplicación en pisos. Llevan mensajes alusivos a la marca o producto que promocionan y, en algunos casos, señalan el entorno para guiar al usuario hacia alguna promoción.</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8" name="Google Shape;188;p23"/>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89" name="Google Shape;189;p23"/>
          <p:cNvSpPr/>
          <p:nvPr/>
        </p:nvSpPr>
        <p:spPr>
          <a:xfrm>
            <a:off x="8253350" y="4114800"/>
            <a:ext cx="3948174" cy="274319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83820" marR="0" rtl="0" algn="l">
              <a:lnSpc>
                <a:spcPct val="115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rgbClr val="0000FF"/>
                </a:solidFill>
                <a:latin typeface="Arial"/>
                <a:ea typeface="Arial"/>
                <a:cs typeface="Arial"/>
                <a:sym typeface="Arial"/>
              </a:rPr>
              <a:t>https://commons.wikimedia.org/wiki/File:Iowa_80_shop_floor.gk.jpg</a:t>
            </a:r>
            <a:endParaRPr b="0" i="0" sz="1800" u="none" cap="none" strike="noStrike">
              <a:solidFill>
                <a:schemeClr val="dk1"/>
              </a:solidFill>
              <a:latin typeface="Arial"/>
              <a:ea typeface="Arial"/>
              <a:cs typeface="Arial"/>
              <a:sym typeface="Arial"/>
            </a:endParaRPr>
          </a:p>
        </p:txBody>
      </p:sp>
      <p:pic>
        <p:nvPicPr>
          <p:cNvPr id="190" name="Google Shape;190;p23"/>
          <p:cNvPicPr preferRelativeResize="0"/>
          <p:nvPr/>
        </p:nvPicPr>
        <p:blipFill rotWithShape="1">
          <a:blip r:embed="rId3">
            <a:alphaModFix/>
          </a:blip>
          <a:srcRect b="0" l="0" r="0" t="0"/>
          <a:stretch/>
        </p:blipFill>
        <p:spPr>
          <a:xfrm>
            <a:off x="4020703" y="2349195"/>
            <a:ext cx="3541665" cy="2620832"/>
          </a:xfrm>
          <a:prstGeom prst="rect">
            <a:avLst/>
          </a:prstGeom>
          <a:noFill/>
          <a:ln>
            <a:noFill/>
          </a:ln>
        </p:spPr>
      </p:pic>
      <p:sp>
        <p:nvSpPr>
          <p:cNvPr id="191" name="Google Shape;191;p23"/>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Contenido correspondiente al botón No 6</a:t>
            </a:r>
            <a:endParaRPr b="0" i="0" sz="1400" u="none" cap="none" strike="noStrike">
              <a:solidFill>
                <a:schemeClr val="dk1"/>
              </a:solidFill>
              <a:latin typeface="Arial"/>
              <a:ea typeface="Arial"/>
              <a:cs typeface="Arial"/>
              <a:sym typeface="Arial"/>
            </a:endParaRPr>
          </a:p>
        </p:txBody>
      </p:sp>
      <p:sp>
        <p:nvSpPr>
          <p:cNvPr id="192" name="Google Shape;192;p23"/>
          <p:cNvSpPr/>
          <p:nvPr/>
        </p:nvSpPr>
        <p:spPr>
          <a:xfrm>
            <a:off x="2712682" y="1257300"/>
            <a:ext cx="400050" cy="388620"/>
          </a:xfrm>
          <a:prstGeom prst="ellipse">
            <a:avLst/>
          </a:prstGeom>
          <a:solidFill>
            <a:srgbClr val="E62A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p:nvPr/>
        </p:nvSpPr>
        <p:spPr>
          <a:xfrm>
            <a:off x="285750" y="1074420"/>
            <a:ext cx="7715250" cy="4754880"/>
          </a:xfrm>
          <a:prstGeom prst="roundRect">
            <a:avLst>
              <a:gd fmla="val 2239"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8" name="Google Shape;198;p24"/>
          <p:cNvCxnSpPr/>
          <p:nvPr/>
        </p:nvCxnSpPr>
        <p:spPr>
          <a:xfrm>
            <a:off x="1897342" y="1428750"/>
            <a:ext cx="4861560" cy="0"/>
          </a:xfrm>
          <a:prstGeom prst="straightConnector1">
            <a:avLst/>
          </a:prstGeom>
          <a:noFill/>
          <a:ln cap="flat" cmpd="sng" w="9525">
            <a:solidFill>
              <a:srgbClr val="757070"/>
            </a:solidFill>
            <a:prstDash val="solid"/>
            <a:round/>
            <a:headEnd len="sm" w="sm" type="none"/>
            <a:tailEnd len="sm" w="sm" type="none"/>
          </a:ln>
        </p:spPr>
      </p:cxnSp>
      <p:sp>
        <p:nvSpPr>
          <p:cNvPr id="199" name="Google Shape;199;p24"/>
          <p:cNvSpPr/>
          <p:nvPr/>
        </p:nvSpPr>
        <p:spPr>
          <a:xfrm>
            <a:off x="514350"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a:off x="7341795"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sp>
        <p:nvSpPr>
          <p:cNvPr id="201" name="Google Shape;201;p24"/>
          <p:cNvSpPr/>
          <p:nvPr/>
        </p:nvSpPr>
        <p:spPr>
          <a:xfrm>
            <a:off x="149729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202" name="Google Shape;202;p24"/>
          <p:cNvSpPr/>
          <p:nvPr/>
        </p:nvSpPr>
        <p:spPr>
          <a:xfrm>
            <a:off x="514346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203" name="Google Shape;203;p24"/>
          <p:cNvSpPr/>
          <p:nvPr/>
        </p:nvSpPr>
        <p:spPr>
          <a:xfrm>
            <a:off x="635885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204" name="Google Shape;204;p24"/>
          <p:cNvSpPr/>
          <p:nvPr/>
        </p:nvSpPr>
        <p:spPr>
          <a:xfrm>
            <a:off x="3598719" y="1744489"/>
            <a:ext cx="108931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000000"/>
                </a:solidFill>
                <a:latin typeface="Arial"/>
                <a:ea typeface="Arial"/>
                <a:cs typeface="Arial"/>
                <a:sym typeface="Arial"/>
              </a:rPr>
              <a:t>Puntas de góndola</a:t>
            </a:r>
            <a:endParaRPr b="0" i="0" sz="1000" u="none" cap="none" strike="noStrike">
              <a:solidFill>
                <a:srgbClr val="000000"/>
              </a:solidFill>
              <a:latin typeface="Arial"/>
              <a:ea typeface="Arial"/>
              <a:cs typeface="Arial"/>
              <a:sym typeface="Arial"/>
            </a:endParaRPr>
          </a:p>
        </p:txBody>
      </p:sp>
      <p:sp>
        <p:nvSpPr>
          <p:cNvPr id="205" name="Google Shape;205;p24"/>
          <p:cNvSpPr/>
          <p:nvPr/>
        </p:nvSpPr>
        <p:spPr>
          <a:xfrm>
            <a:off x="443846" y="2860447"/>
            <a:ext cx="3726180"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Las Puntas de Góndola (PDG) son elementos que contienen los productos a exhibir pero con visibilidades que aumentan la comunicación visual, con accesorios como son cabezotes, laterales, frontales, cenefas y partes móviles. Su desempeño es aumentar la visibilidad y posicionar la marca en el Punto de Venta (PDV), por lo tanto, son bastantes útiles y precisas para darle un toque más personal y sutil a distintos tipos de exhibiciones, con medios impresos diseñados especialmente para puntos de ventas, supermercados y contextos comerciales.</a:t>
            </a:r>
            <a:endParaRPr b="0" i="0" sz="1400" u="none" cap="none" strike="noStrike">
              <a:solidFill>
                <a:srgbClr val="000000"/>
              </a:solidFill>
              <a:latin typeface="Arial"/>
              <a:ea typeface="Arial"/>
              <a:cs typeface="Arial"/>
              <a:sym typeface="Arial"/>
            </a:endParaRPr>
          </a:p>
        </p:txBody>
      </p:sp>
      <p:sp>
        <p:nvSpPr>
          <p:cNvPr id="206" name="Google Shape;206;p24"/>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7" name="Google Shape;207;p24"/>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08" name="Google Shape;208;p24"/>
          <p:cNvSpPr/>
          <p:nvPr/>
        </p:nvSpPr>
        <p:spPr>
          <a:xfrm>
            <a:off x="8253350" y="4114800"/>
            <a:ext cx="3948174" cy="274319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83820" marR="0" rtl="0" algn="l">
              <a:lnSpc>
                <a:spcPct val="115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rgbClr val="0000FF"/>
                </a:solidFill>
                <a:latin typeface="Arial"/>
                <a:ea typeface="Arial"/>
                <a:cs typeface="Arial"/>
                <a:sym typeface="Arial"/>
              </a:rPr>
              <a:t>https://www.pxfuel.com/es/free-photo-eukdx</a:t>
            </a:r>
            <a:endParaRPr b="0" i="0" sz="1800" u="none" cap="none" strike="noStrike">
              <a:solidFill>
                <a:schemeClr val="dk1"/>
              </a:solidFill>
              <a:latin typeface="Arial"/>
              <a:ea typeface="Arial"/>
              <a:cs typeface="Arial"/>
              <a:sym typeface="Arial"/>
            </a:endParaRPr>
          </a:p>
        </p:txBody>
      </p:sp>
      <p:pic>
        <p:nvPicPr>
          <p:cNvPr id="209" name="Google Shape;209;p24"/>
          <p:cNvPicPr preferRelativeResize="0"/>
          <p:nvPr/>
        </p:nvPicPr>
        <p:blipFill rotWithShape="1">
          <a:blip r:embed="rId3">
            <a:alphaModFix/>
          </a:blip>
          <a:srcRect b="0" l="0" r="0" t="0"/>
          <a:stretch/>
        </p:blipFill>
        <p:spPr>
          <a:xfrm>
            <a:off x="4328122" y="2860447"/>
            <a:ext cx="3183737" cy="2123658"/>
          </a:xfrm>
          <a:prstGeom prst="rect">
            <a:avLst/>
          </a:prstGeom>
          <a:noFill/>
          <a:ln>
            <a:noFill/>
          </a:ln>
        </p:spPr>
      </p:pic>
      <p:sp>
        <p:nvSpPr>
          <p:cNvPr id="210" name="Google Shape;210;p24"/>
          <p:cNvSpPr/>
          <p:nvPr/>
        </p:nvSpPr>
        <p:spPr>
          <a:xfrm>
            <a:off x="2745105"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211" name="Google Shape;211;p24"/>
          <p:cNvSpPr/>
          <p:nvPr/>
        </p:nvSpPr>
        <p:spPr>
          <a:xfrm>
            <a:off x="3928072" y="1257300"/>
            <a:ext cx="400050" cy="388620"/>
          </a:xfrm>
          <a:prstGeom prst="ellipse">
            <a:avLst/>
          </a:prstGeom>
          <a:solidFill>
            <a:srgbClr val="E62A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212" name="Google Shape;212;p24"/>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Contenido correspondiente al botón No 7</a:t>
            </a:r>
            <a:endParaRPr b="0" i="0" sz="14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p:nvPr/>
        </p:nvSpPr>
        <p:spPr>
          <a:xfrm>
            <a:off x="285750" y="1074420"/>
            <a:ext cx="7715250" cy="4754880"/>
          </a:xfrm>
          <a:prstGeom prst="roundRect">
            <a:avLst>
              <a:gd fmla="val 2239"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8" name="Google Shape;218;p25"/>
          <p:cNvCxnSpPr/>
          <p:nvPr/>
        </p:nvCxnSpPr>
        <p:spPr>
          <a:xfrm>
            <a:off x="1897342" y="1428750"/>
            <a:ext cx="4861560" cy="0"/>
          </a:xfrm>
          <a:prstGeom prst="straightConnector1">
            <a:avLst/>
          </a:prstGeom>
          <a:noFill/>
          <a:ln cap="flat" cmpd="sng" w="9525">
            <a:solidFill>
              <a:srgbClr val="757070"/>
            </a:solidFill>
            <a:prstDash val="solid"/>
            <a:round/>
            <a:headEnd len="sm" w="sm" type="none"/>
            <a:tailEnd len="sm" w="sm" type="none"/>
          </a:ln>
        </p:spPr>
      </p:cxnSp>
      <p:sp>
        <p:nvSpPr>
          <p:cNvPr id="219" name="Google Shape;219;p25"/>
          <p:cNvSpPr/>
          <p:nvPr/>
        </p:nvSpPr>
        <p:spPr>
          <a:xfrm>
            <a:off x="514350"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220" name="Google Shape;220;p25"/>
          <p:cNvSpPr/>
          <p:nvPr/>
        </p:nvSpPr>
        <p:spPr>
          <a:xfrm>
            <a:off x="7341795" y="1257300"/>
            <a:ext cx="400050" cy="388620"/>
          </a:xfrm>
          <a:prstGeom prst="ellipse">
            <a:avLst/>
          </a:prstGeom>
          <a:noFill/>
          <a:ln cap="flat" cmpd="sng" w="2540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sp>
        <p:nvSpPr>
          <p:cNvPr id="221" name="Google Shape;221;p25"/>
          <p:cNvSpPr/>
          <p:nvPr/>
        </p:nvSpPr>
        <p:spPr>
          <a:xfrm>
            <a:off x="149729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222" name="Google Shape;222;p25"/>
          <p:cNvSpPr/>
          <p:nvPr/>
        </p:nvSpPr>
        <p:spPr>
          <a:xfrm>
            <a:off x="271268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223" name="Google Shape;223;p25"/>
          <p:cNvSpPr/>
          <p:nvPr/>
        </p:nvSpPr>
        <p:spPr>
          <a:xfrm>
            <a:off x="6358852"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224" name="Google Shape;224;p25"/>
          <p:cNvSpPr/>
          <p:nvPr/>
        </p:nvSpPr>
        <p:spPr>
          <a:xfrm>
            <a:off x="4798831" y="1813308"/>
            <a:ext cx="108931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000000"/>
                </a:solidFill>
                <a:latin typeface="Arial"/>
                <a:ea typeface="Arial"/>
                <a:cs typeface="Arial"/>
                <a:sym typeface="Arial"/>
              </a:rPr>
              <a:t>Rompetráficos</a:t>
            </a:r>
            <a:endParaRPr b="0" i="0" sz="1000" u="none" cap="none" strike="noStrike">
              <a:solidFill>
                <a:srgbClr val="000000"/>
              </a:solidFill>
              <a:latin typeface="Arial"/>
              <a:ea typeface="Arial"/>
              <a:cs typeface="Arial"/>
              <a:sym typeface="Arial"/>
            </a:endParaRPr>
          </a:p>
        </p:txBody>
      </p:sp>
      <p:sp>
        <p:nvSpPr>
          <p:cNvPr id="225" name="Google Shape;225;p25"/>
          <p:cNvSpPr/>
          <p:nvPr/>
        </p:nvSpPr>
        <p:spPr>
          <a:xfrm>
            <a:off x="591300" y="2936528"/>
            <a:ext cx="2917219"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Los rompetráficos publicitarios son elementos diseñados en cartón o plástico que se ponen principalmente en las estanterías de productos, son pequeños pero muy llamativos. Pueden encontrarse en pequeños comercios, así como en grandes superficies.</a:t>
            </a:r>
            <a:endParaRPr b="0" i="0" sz="1400" u="none" cap="none" strike="noStrike">
              <a:solidFill>
                <a:srgbClr val="000000"/>
              </a:solidFill>
              <a:latin typeface="Arial"/>
              <a:ea typeface="Arial"/>
              <a:cs typeface="Arial"/>
              <a:sym typeface="Arial"/>
            </a:endParaRPr>
          </a:p>
        </p:txBody>
      </p:sp>
      <p:sp>
        <p:nvSpPr>
          <p:cNvPr id="226" name="Google Shape;226;p25"/>
          <p:cNvSpPr/>
          <p:nvPr/>
        </p:nvSpPr>
        <p:spPr>
          <a:xfrm>
            <a:off x="8253350" y="0"/>
            <a:ext cx="393864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7" name="Google Shape;227;p25"/>
          <p:cNvSpPr/>
          <p:nvPr/>
        </p:nvSpPr>
        <p:spPr>
          <a:xfrm>
            <a:off x="8253350" y="0"/>
            <a:ext cx="39386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228" name="Google Shape;228;p25"/>
          <p:cNvSpPr/>
          <p:nvPr/>
        </p:nvSpPr>
        <p:spPr>
          <a:xfrm>
            <a:off x="8253350" y="4114800"/>
            <a:ext cx="3948174" cy="274319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83820" marR="0" rtl="0" algn="l">
              <a:lnSpc>
                <a:spcPct val="115000"/>
              </a:lnSpc>
              <a:spcBef>
                <a:spcPts val="0"/>
              </a:spcBef>
              <a:spcAft>
                <a:spcPts val="0"/>
              </a:spcAft>
              <a:buClr>
                <a:srgbClr val="000000"/>
              </a:buClr>
              <a:buSzPts val="1200"/>
              <a:buFont typeface="Arial"/>
              <a:buNone/>
            </a:pPr>
            <a:r>
              <a:rPr b="0" i="0" lang="es-ES" sz="1200" u="none" cap="none" strike="noStrike">
                <a:solidFill>
                  <a:schemeClr val="dk1"/>
                </a:solidFill>
                <a:latin typeface="Arial"/>
                <a:ea typeface="Arial"/>
                <a:cs typeface="Arial"/>
                <a:sym typeface="Arial"/>
              </a:rPr>
              <a:t>Referencias de las imágenes: </a:t>
            </a:r>
            <a:r>
              <a:rPr b="0" i="0" lang="es-ES" sz="1200" u="sng" cap="none" strike="noStrike">
                <a:solidFill>
                  <a:srgbClr val="0000FF"/>
                </a:solidFill>
                <a:latin typeface="Arial"/>
                <a:ea typeface="Arial"/>
                <a:cs typeface="Arial"/>
                <a:sym typeface="Arial"/>
              </a:rPr>
              <a:t>https://www.istockphoto.com/es/foto/simulacros-de-etiqueta-de-descuento-amarillo-en-blanco-gm1050588802-280911566</a:t>
            </a:r>
            <a:endParaRPr b="0" i="0" sz="1800" u="none" cap="none" strike="noStrike">
              <a:solidFill>
                <a:schemeClr val="dk1"/>
              </a:solidFill>
              <a:latin typeface="Arial"/>
              <a:ea typeface="Arial"/>
              <a:cs typeface="Arial"/>
              <a:sym typeface="Arial"/>
            </a:endParaRPr>
          </a:p>
        </p:txBody>
      </p:sp>
      <p:pic>
        <p:nvPicPr>
          <p:cNvPr id="229" name="Google Shape;229;p25"/>
          <p:cNvPicPr preferRelativeResize="0"/>
          <p:nvPr/>
        </p:nvPicPr>
        <p:blipFill rotWithShape="1">
          <a:blip r:embed="rId3">
            <a:alphaModFix/>
          </a:blip>
          <a:srcRect b="0" l="0" r="0" t="0"/>
          <a:stretch/>
        </p:blipFill>
        <p:spPr>
          <a:xfrm>
            <a:off x="3967699" y="2530825"/>
            <a:ext cx="3574121" cy="2382747"/>
          </a:xfrm>
          <a:prstGeom prst="rect">
            <a:avLst/>
          </a:prstGeom>
          <a:noFill/>
          <a:ln>
            <a:noFill/>
          </a:ln>
        </p:spPr>
      </p:pic>
      <p:sp>
        <p:nvSpPr>
          <p:cNvPr id="230" name="Google Shape;230;p25"/>
          <p:cNvSpPr/>
          <p:nvPr/>
        </p:nvSpPr>
        <p:spPr>
          <a:xfrm>
            <a:off x="3943350" y="1257300"/>
            <a:ext cx="400050" cy="388620"/>
          </a:xfrm>
          <a:prstGeom prst="ellipse">
            <a:avLst/>
          </a:prstGeom>
          <a:solidFill>
            <a:srgbClr val="F2F2F2"/>
          </a:solidFill>
          <a:ln cap="flat" cmpd="sng" w="25400">
            <a:solidFill>
              <a:srgbClr val="75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231" name="Google Shape;231;p25"/>
          <p:cNvSpPr/>
          <p:nvPr/>
        </p:nvSpPr>
        <p:spPr>
          <a:xfrm>
            <a:off x="5143462" y="1257300"/>
            <a:ext cx="400050" cy="388620"/>
          </a:xfrm>
          <a:prstGeom prst="ellipse">
            <a:avLst/>
          </a:prstGeom>
          <a:solidFill>
            <a:srgbClr val="E62A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232" name="Google Shape;232;p25"/>
          <p:cNvSpPr txBox="1"/>
          <p:nvPr/>
        </p:nvSpPr>
        <p:spPr>
          <a:xfrm>
            <a:off x="8253350" y="1257300"/>
            <a:ext cx="3957549"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Contenido correspondiente al botón No 8</a:t>
            </a:r>
            <a:endParaRPr b="0" i="0" sz="14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CLAUDIA VASQUEZ</dc:creator>
</cp:coreProperties>
</file>